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66" r:id="rId3"/>
    <p:sldId id="276" r:id="rId4"/>
    <p:sldId id="264" r:id="rId5"/>
    <p:sldId id="277" r:id="rId6"/>
    <p:sldId id="278" r:id="rId7"/>
    <p:sldId id="279" r:id="rId8"/>
    <p:sldId id="280" r:id="rId9"/>
    <p:sldId id="281" r:id="rId10"/>
    <p:sldId id="267" r:id="rId11"/>
    <p:sldId id="268" r:id="rId12"/>
    <p:sldId id="269" r:id="rId13"/>
    <p:sldId id="270" r:id="rId14"/>
    <p:sldId id="271" r:id="rId15"/>
    <p:sldId id="273"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00FF"/>
    <a:srgbClr val="CCEC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9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78486D9-2C23-40C8-84D1-9E952713A4FF}" type="datetimeFigureOut">
              <a:rPr lang="en-US" smtClean="0"/>
              <a:pPr/>
              <a:t>9/21/2015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9/21/2015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78486D9-2C23-40C8-84D1-9E952713A4FF}" type="datetimeFigureOut">
              <a:rPr lang="en-US" smtClean="0"/>
              <a:pPr/>
              <a:t>9/21/2015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B0407D3-A395-4E94-82ED-E3EA274353B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78486D9-2C23-40C8-84D1-9E952713A4FF}" type="datetimeFigureOut">
              <a:rPr lang="en-US" smtClean="0"/>
              <a:pPr/>
              <a:t>9/21/2015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78486D9-2C23-40C8-84D1-9E952713A4FF}"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B0407D3-A395-4E94-82ED-E3EA274353B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78486D9-2C23-40C8-84D1-9E952713A4FF}" type="datetimeFigureOut">
              <a:rPr lang="en-US" smtClean="0"/>
              <a:pPr/>
              <a:t>9/21/2015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8486D9-2C23-40C8-84D1-9E952713A4FF}" type="datetimeFigureOut">
              <a:rPr lang="en-US" smtClean="0"/>
              <a:pPr/>
              <a:t>9/21/2015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9/21/2015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78486D9-2C23-40C8-84D1-9E952713A4FF}"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78486D9-2C23-40C8-84D1-9E952713A4FF}" type="datetimeFigureOut">
              <a:rPr lang="en-US" smtClean="0"/>
              <a:pPr/>
              <a:t>9/21/2015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B0407D3-A395-4E94-82ED-E3EA274353B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diting  Powerpoint class 5\Image\Cover_5.jpg"/>
          <p:cNvPicPr>
            <a:picLocks noChangeAspect="1" noChangeArrowheads="1"/>
          </p:cNvPicPr>
          <p:nvPr/>
        </p:nvPicPr>
        <p:blipFill>
          <a:blip r:embed="rId2" cstate="print">
            <a:lum bright="10000" contrast="40000"/>
          </a:blip>
          <a:srcRect t="6996" b="23044"/>
          <a:stretch>
            <a:fillRect/>
          </a:stretch>
        </p:blipFill>
        <p:spPr bwMode="auto">
          <a:xfrm>
            <a:off x="0" y="0"/>
            <a:ext cx="9144000" cy="6858000"/>
          </a:xfrm>
          <a:prstGeom prst="rect">
            <a:avLst/>
          </a:prstGeom>
          <a:ln>
            <a:noFill/>
          </a:ln>
          <a:effectLst/>
        </p:spPr>
      </p:pic>
      <p:sp>
        <p:nvSpPr>
          <p:cNvPr id="6" name="Rectangle 5"/>
          <p:cNvSpPr/>
          <p:nvPr/>
        </p:nvSpPr>
        <p:spPr>
          <a:xfrm>
            <a:off x="0" y="4648200"/>
            <a:ext cx="9144000" cy="2209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752601" y="19812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solidFill>
                  <a:srgbClr val="FFFF00"/>
                </a:solidFill>
                <a:uLnTx/>
                <a:uFillTx/>
                <a:latin typeface="Arial" pitchFamily="34" charset="0"/>
                <a:ea typeface="+mj-ea"/>
                <a:cs typeface="Arial" pitchFamily="34" charset="0"/>
              </a:rPr>
              <a:t>ON THE PATH OF SALVATION - 5</a:t>
            </a:r>
          </a:p>
        </p:txBody>
      </p:sp>
      <p:sp>
        <p:nvSpPr>
          <p:cNvPr id="8" name="Title 1"/>
          <p:cNvSpPr txBox="1">
            <a:spLocks/>
          </p:cNvSpPr>
          <p:nvPr/>
        </p:nvSpPr>
        <p:spPr>
          <a:xfrm>
            <a:off x="0" y="4800600"/>
            <a:ext cx="8534400" cy="18288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PEOPLE  WHO  AWAITED  THE  REDEEMER</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5</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0574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228600" y="3048000"/>
            <a:ext cx="8686800" cy="1295400"/>
          </a:xfrm>
        </p:spPr>
        <p:txBody>
          <a:bodyPr>
            <a:normAutofit/>
          </a:bodyPr>
          <a:lstStyle/>
          <a:p>
            <a:pPr marL="0" indent="0" algn="ctr">
              <a:buNone/>
            </a:pPr>
            <a:r>
              <a:rPr lang="en-US" sz="2500" dirty="0">
                <a:solidFill>
                  <a:schemeClr val="tx1"/>
                </a:solidFill>
                <a:latin typeface="Arial Narrow" pitchFamily="34" charset="0"/>
                <a:cs typeface="Arial" pitchFamily="34" charset="0"/>
              </a:rPr>
              <a:t>O God who helped Israelites to reach the promised land, help us to reach heaven.</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76200" y="1981200"/>
            <a:ext cx="8991600" cy="2362200"/>
          </a:xfrm>
          <a:prstGeom prst="plaque">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rmAutofit/>
          </a:bodyPr>
          <a:lstStyle/>
          <a:p>
            <a:pPr algn="ctr"/>
            <a:r>
              <a:rPr lang="en-US" sz="3500" b="1" dirty="0">
                <a:solidFill>
                  <a:srgbClr val="0070C0"/>
                </a:solidFill>
                <a:latin typeface="Cooper Std Black" pitchFamily="18" charset="0"/>
                <a:cs typeface="Times New Roman" pitchFamily="18" charset="0"/>
              </a:rPr>
              <a:t>READ AND RECOUNT</a:t>
            </a:r>
          </a:p>
        </p:txBody>
      </p:sp>
      <p:sp>
        <p:nvSpPr>
          <p:cNvPr id="5" name="Content Placeholder 2"/>
          <p:cNvSpPr>
            <a:spLocks noGrp="1"/>
          </p:cNvSpPr>
          <p:nvPr>
            <p:ph idx="1"/>
          </p:nvPr>
        </p:nvSpPr>
        <p:spPr>
          <a:xfrm>
            <a:off x="228600" y="3200400"/>
            <a:ext cx="8686800" cy="914400"/>
          </a:xfrm>
        </p:spPr>
        <p:txBody>
          <a:bodyPr>
            <a:noAutofit/>
          </a:bodyPr>
          <a:lstStyle/>
          <a:p>
            <a:pPr algn="ctr">
              <a:buNone/>
            </a:pPr>
            <a:r>
              <a:rPr lang="en-US" sz="2500" dirty="0">
                <a:solidFill>
                  <a:schemeClr val="tx1"/>
                </a:solidFill>
                <a:latin typeface="Arial Narrow" pitchFamily="34" charset="0"/>
                <a:cs typeface="Arial" pitchFamily="34" charset="0"/>
              </a:rPr>
              <a:t>Narrate the event of the Israelites miraculously crossing the river Jordan and reaching the land of Canaan (Joshua 3: 1-17)</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905000"/>
            <a:ext cx="9144000" cy="838200"/>
          </a:xfrm>
        </p:spPr>
        <p:txBody>
          <a:bodyPr>
            <a:normAutofit/>
          </a:bodyPr>
          <a:lstStyle/>
          <a:p>
            <a:pPr algn="ctr"/>
            <a:r>
              <a:rPr lang="en-US" sz="3500" b="1" dirty="0">
                <a:solidFill>
                  <a:srgbClr val="00B050"/>
                </a:solidFill>
                <a:latin typeface="Cooper Std Black" pitchFamily="18" charset="0"/>
                <a:cs typeface="Times New Roman" pitchFamily="18" charset="0"/>
              </a:rPr>
              <a:t>WORD OF GOD FOR GUIDANCE</a:t>
            </a:r>
          </a:p>
        </p:txBody>
      </p:sp>
      <p:sp>
        <p:nvSpPr>
          <p:cNvPr id="5" name="Content Placeholder 2"/>
          <p:cNvSpPr>
            <a:spLocks noGrp="1"/>
          </p:cNvSpPr>
          <p:nvPr>
            <p:ph idx="1"/>
          </p:nvPr>
        </p:nvSpPr>
        <p:spPr>
          <a:xfrm>
            <a:off x="2133600" y="2895600"/>
            <a:ext cx="6705600" cy="1295400"/>
          </a:xfrm>
        </p:spPr>
        <p:txBody>
          <a:bodyPr>
            <a:noAutofit/>
          </a:bodyPr>
          <a:lstStyle/>
          <a:p>
            <a:pPr algn="ctr">
              <a:buNone/>
            </a:pPr>
            <a:r>
              <a:rPr lang="en-US" sz="2500" dirty="0">
                <a:solidFill>
                  <a:schemeClr val="tx1"/>
                </a:solidFill>
                <a:latin typeface="Arial Narrow" pitchFamily="34" charset="0"/>
                <a:cs typeface="Arial" pitchFamily="34" charset="0"/>
              </a:rPr>
              <a:t>“ It is the Lord who goes before you, and he will be with you; he will not fail you or forsake you. Do not fear or be dismayed ” </a:t>
            </a:r>
            <a:r>
              <a:rPr lang="en-US" sz="2500">
                <a:solidFill>
                  <a:schemeClr val="tx1"/>
                </a:solidFill>
                <a:latin typeface="Arial Narrow" pitchFamily="34" charset="0"/>
                <a:cs typeface="Arial" pitchFamily="34" charset="0"/>
              </a:rPr>
              <a:t>(Deuteronomy 31:8).</a:t>
            </a:r>
            <a:endParaRPr lang="en-US" sz="2500" dirty="0">
              <a:solidFill>
                <a:schemeClr val="tx1"/>
              </a:solidFill>
              <a:latin typeface="Arial Narrow"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28600" y="2895600"/>
            <a:ext cx="1680882" cy="1143000"/>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90600" y="1981200"/>
            <a:ext cx="7239000" cy="28956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 y="2209800"/>
            <a:ext cx="8991600" cy="2362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rmAutofit/>
          </a:bodyPr>
          <a:lstStyle/>
          <a:p>
            <a:pPr algn="ctr"/>
            <a:r>
              <a:rPr lang="en-US" sz="3500" b="1" dirty="0">
                <a:solidFill>
                  <a:srgbClr val="FF00FF"/>
                </a:solidFill>
                <a:latin typeface="Cooper Std Black" pitchFamily="18" charset="0"/>
                <a:cs typeface="Times New Roman" pitchFamily="18" charset="0"/>
              </a:rPr>
              <a:t>MY DECISION</a:t>
            </a:r>
          </a:p>
        </p:txBody>
      </p:sp>
      <p:sp>
        <p:nvSpPr>
          <p:cNvPr id="5" name="Content Placeholder 2"/>
          <p:cNvSpPr>
            <a:spLocks noGrp="1"/>
          </p:cNvSpPr>
          <p:nvPr>
            <p:ph idx="1"/>
          </p:nvPr>
        </p:nvSpPr>
        <p:spPr>
          <a:xfrm>
            <a:off x="990600" y="3124200"/>
            <a:ext cx="7315200" cy="914400"/>
          </a:xfrm>
        </p:spPr>
        <p:txBody>
          <a:bodyPr>
            <a:noAutofit/>
          </a:bodyPr>
          <a:lstStyle/>
          <a:p>
            <a:pPr marL="0" indent="0" algn="ctr">
              <a:buNone/>
            </a:pPr>
            <a:r>
              <a:rPr lang="en-US" sz="2500" dirty="0">
                <a:solidFill>
                  <a:schemeClr val="tx1"/>
                </a:solidFill>
                <a:latin typeface="Arial Narrow" pitchFamily="34" charset="0"/>
                <a:cs typeface="Arial" pitchFamily="34" charset="0"/>
              </a:rPr>
              <a:t>Like the Israelites who </a:t>
            </a:r>
            <a:r>
              <a:rPr lang="en-US" sz="2500" dirty="0">
                <a:solidFill>
                  <a:schemeClr val="tx1"/>
                </a:solidFill>
                <a:latin typeface="Arial Narrow" pitchFamily="34" charset="0"/>
                <a:cs typeface="Arial" pitchFamily="34" charset="0"/>
              </a:rPr>
              <a:t>travelled with Zeal to reach the land of Canaan, I will Lead a life with Zeal to reach heaven.</a:t>
            </a:r>
            <a:endParaRPr lang="en-US" sz="2500" dirty="0">
              <a:solidFill>
                <a:schemeClr val="tx1"/>
              </a:solidFill>
              <a:latin typeface="Arial Narrow" pitchFamily="34" charset="0"/>
              <a:cs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0" y="2209800"/>
            <a:ext cx="4572000" cy="838200"/>
          </a:xfrm>
        </p:spPr>
        <p:txBody>
          <a:bodyPr>
            <a:normAutofit/>
          </a:bodyPr>
          <a:lstStyle/>
          <a:p>
            <a:pPr algn="ctr"/>
            <a:r>
              <a:rPr lang="en-US" sz="3500" b="1" dirty="0">
                <a:solidFill>
                  <a:srgbClr val="002060"/>
                </a:solidFill>
                <a:latin typeface="Cooper Std Black" pitchFamily="18" charset="0"/>
                <a:cs typeface="Times New Roman" pitchFamily="18" charset="0"/>
              </a:rPr>
              <a:t>LET US DO</a:t>
            </a:r>
          </a:p>
        </p:txBody>
      </p:sp>
      <p:sp>
        <p:nvSpPr>
          <p:cNvPr id="5" name="Content Placeholder 2"/>
          <p:cNvSpPr>
            <a:spLocks noGrp="1"/>
          </p:cNvSpPr>
          <p:nvPr>
            <p:ph idx="1"/>
          </p:nvPr>
        </p:nvSpPr>
        <p:spPr>
          <a:xfrm>
            <a:off x="4572000" y="3276600"/>
            <a:ext cx="4419600" cy="914400"/>
          </a:xfrm>
        </p:spPr>
        <p:txBody>
          <a:bodyPr>
            <a:noAutofit/>
          </a:bodyPr>
          <a:lstStyle/>
          <a:p>
            <a:pPr algn="ctr">
              <a:buNone/>
            </a:pPr>
            <a:r>
              <a:rPr lang="en-US" sz="2500" dirty="0">
                <a:solidFill>
                  <a:schemeClr val="tx1"/>
                </a:solidFill>
                <a:latin typeface="Arial Narrow" pitchFamily="34" charset="0"/>
                <a:cs typeface="Arial" pitchFamily="34" charset="0"/>
              </a:rPr>
              <a:t>Mark the following places in the map River Jordan, land of Canaan.</a:t>
            </a:r>
            <a:endParaRPr lang="en-US" sz="2000" dirty="0">
              <a:solidFill>
                <a:schemeClr val="tx1"/>
              </a:solidFill>
              <a:latin typeface="Arial Narrow" pitchFamily="34" charset="0"/>
              <a:cs typeface="Arial" pitchFamily="34" charset="0"/>
            </a:endParaRPr>
          </a:p>
        </p:txBody>
      </p:sp>
      <p:pic>
        <p:nvPicPr>
          <p:cNvPr id="9218" name="Picture 2" descr="C:\Users\user\Desktop\Bitmap in Lesson 10.cdr.jpg"/>
          <p:cNvPicPr>
            <a:picLocks noChangeAspect="1" noChangeArrowheads="1"/>
          </p:cNvPicPr>
          <p:nvPr/>
        </p:nvPicPr>
        <p:blipFill>
          <a:blip r:embed="rId2" cstate="print"/>
          <a:srcRect l="3226" t="5133" r="4839" b="2832"/>
          <a:stretch>
            <a:fillRect/>
          </a:stretch>
        </p:blipFill>
        <p:spPr bwMode="auto">
          <a:xfrm>
            <a:off x="0" y="0"/>
            <a:ext cx="4572000" cy="6846319"/>
          </a:xfrm>
          <a:prstGeom prst="rect">
            <a:avLst/>
          </a:prstGeom>
          <a:noFill/>
        </p:spPr>
      </p:pic>
      <p:sp>
        <p:nvSpPr>
          <p:cNvPr id="6" name="Oval 5"/>
          <p:cNvSpPr/>
          <p:nvPr/>
        </p:nvSpPr>
        <p:spPr>
          <a:xfrm>
            <a:off x="2438400" y="3505200"/>
            <a:ext cx="304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repeatCount="indefinite"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6002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228600" y="2743200"/>
            <a:ext cx="8686800" cy="2133600"/>
          </a:xfrm>
        </p:spPr>
        <p:txBody>
          <a:bodyPr>
            <a:noAutofit/>
          </a:bodyPr>
          <a:lstStyle/>
          <a:p>
            <a:pPr marL="457200" indent="-457200">
              <a:lnSpc>
                <a:spcPct val="150000"/>
              </a:lnSpc>
              <a:buNone/>
            </a:pPr>
            <a:r>
              <a:rPr lang="en-US" sz="2500" dirty="0">
                <a:solidFill>
                  <a:schemeClr val="tx1"/>
                </a:solidFill>
                <a:latin typeface="Arial Narrow" pitchFamily="34" charset="0"/>
                <a:cs typeface="Arial" pitchFamily="34" charset="0"/>
              </a:rPr>
              <a:t>1.	</a:t>
            </a:r>
            <a:r>
              <a:rPr lang="en-US" sz="2500" dirty="0">
                <a:solidFill>
                  <a:schemeClr val="tx1"/>
                </a:solidFill>
                <a:latin typeface="Arial Narrow" pitchFamily="34" charset="0"/>
                <a:cs typeface="Arial" pitchFamily="34" charset="0"/>
              </a:rPr>
              <a:t>What kind of a prophet was Moses?</a:t>
            </a:r>
            <a:endParaRPr lang="en-US" sz="2500" dirty="0">
              <a:solidFill>
                <a:schemeClr val="tx1"/>
              </a:solidFill>
              <a:latin typeface="Arial Narrow" pitchFamily="34" charset="0"/>
              <a:cs typeface="Arial" pitchFamily="34" charset="0"/>
            </a:endParaRPr>
          </a:p>
          <a:p>
            <a:pPr marL="457200" indent="-457200" algn="just">
              <a:lnSpc>
                <a:spcPct val="150000"/>
              </a:lnSpc>
              <a:buNone/>
            </a:pPr>
            <a:r>
              <a:rPr lang="en-US" sz="2500" dirty="0">
                <a:solidFill>
                  <a:schemeClr val="tx1"/>
                </a:solidFill>
                <a:latin typeface="Arial Narrow" pitchFamily="34" charset="0"/>
                <a:cs typeface="Arial" pitchFamily="34" charset="0"/>
              </a:rPr>
              <a:t>2.	</a:t>
            </a:r>
            <a:r>
              <a:rPr lang="en-US" sz="2500" dirty="0">
                <a:solidFill>
                  <a:schemeClr val="tx1"/>
                </a:solidFill>
                <a:latin typeface="Arial Narrow" pitchFamily="34" charset="0"/>
                <a:cs typeface="Arial" pitchFamily="34" charset="0"/>
              </a:rPr>
              <a:t>Whom did appoint as the successor of Moses?</a:t>
            </a:r>
            <a:endParaRPr lang="en-US" sz="2500" dirty="0">
              <a:solidFill>
                <a:schemeClr val="tx1"/>
              </a:solidFill>
              <a:latin typeface="Arial Narrow" pitchFamily="34" charset="0"/>
              <a:cs typeface="Arial" pitchFamily="34" charset="0"/>
            </a:endParaRPr>
          </a:p>
          <a:p>
            <a:pPr marL="457200" indent="-457200">
              <a:lnSpc>
                <a:spcPct val="150000"/>
              </a:lnSpc>
              <a:buNone/>
            </a:pPr>
            <a:r>
              <a:rPr lang="en-US" sz="2500" dirty="0">
                <a:solidFill>
                  <a:schemeClr val="tx1"/>
                </a:solidFill>
                <a:latin typeface="Arial Narrow" pitchFamily="34" charset="0"/>
                <a:cs typeface="Arial" pitchFamily="34" charset="0"/>
              </a:rPr>
              <a:t>3.	</a:t>
            </a:r>
            <a:r>
              <a:rPr lang="en-US" sz="2500" dirty="0">
                <a:solidFill>
                  <a:schemeClr val="tx1"/>
                </a:solidFill>
                <a:latin typeface="Arial Narrow" pitchFamily="34" charset="0"/>
                <a:cs typeface="Arial" pitchFamily="34" charset="0"/>
              </a:rPr>
              <a:t>Why did Joshua establish a monument at </a:t>
            </a:r>
            <a:r>
              <a:rPr lang="en-US" sz="2500" dirty="0" err="1">
                <a:solidFill>
                  <a:schemeClr val="tx1"/>
                </a:solidFill>
                <a:latin typeface="Arial Narrow" pitchFamily="34" charset="0"/>
                <a:cs typeface="Arial" pitchFamily="34" charset="0"/>
              </a:rPr>
              <a:t>Gilgal</a:t>
            </a:r>
            <a:r>
              <a:rPr lang="en-US" sz="2500" dirty="0">
                <a:solidFill>
                  <a:schemeClr val="tx1"/>
                </a:solidFill>
                <a:latin typeface="Arial Narrow" pitchFamily="34" charset="0"/>
                <a:cs typeface="Arial" pitchFamily="34" charset="0"/>
              </a:rPr>
              <a:t>?</a:t>
            </a:r>
            <a:endParaRPr lang="en-US" sz="2500" dirty="0">
              <a:solidFill>
                <a:schemeClr val="tx1"/>
              </a:solidFill>
              <a:latin typeface="Arial Narrow" pitchFamily="34" charset="0"/>
              <a:cs typeface="Arial" pitchFamily="34" charset="0"/>
            </a:endParaRPr>
          </a:p>
          <a:p>
            <a:pPr marL="457200" indent="-457200">
              <a:lnSpc>
                <a:spcPct val="150000"/>
              </a:lnSpc>
              <a:buNone/>
            </a:pPr>
            <a:r>
              <a:rPr lang="en-US" sz="2500" dirty="0">
                <a:solidFill>
                  <a:schemeClr val="tx1"/>
                </a:solidFill>
                <a:latin typeface="Arial Narrow" pitchFamily="34" charset="0"/>
                <a:cs typeface="Arial" pitchFamily="34" charset="0"/>
              </a:rPr>
              <a:t>4.	</a:t>
            </a:r>
            <a:r>
              <a:rPr lang="en-US" sz="2500" dirty="0">
                <a:solidFill>
                  <a:schemeClr val="tx1"/>
                </a:solidFill>
                <a:latin typeface="Arial Narrow" pitchFamily="34" charset="0"/>
                <a:cs typeface="Arial" pitchFamily="34" charset="0"/>
              </a:rPr>
              <a:t>What is the final goal of every human being?</a:t>
            </a:r>
            <a:endParaRPr lang="en-US" sz="2500" dirty="0">
              <a:solidFill>
                <a:schemeClr val="tx1"/>
              </a:solidFill>
              <a:latin typeface="Arial Narrow" pitchFamily="34" charset="0"/>
              <a:cs typeface="Arial" pitchFamily="34" charset="0"/>
            </a:endParaRPr>
          </a:p>
        </p:txBody>
      </p:sp>
      <p:sp>
        <p:nvSpPr>
          <p:cNvPr id="7" name="Rectangle 6"/>
          <p:cNvSpPr/>
          <p:nvPr/>
        </p:nvSpPr>
        <p:spPr>
          <a:xfrm>
            <a:off x="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822960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458200" cy="1143000"/>
          </a:xfrm>
        </p:spPr>
        <p:txBody>
          <a:bodyPr>
            <a:normAutofit lnSpcReduction="10000"/>
          </a:bodyPr>
          <a:lstStyle/>
          <a:p>
            <a:pPr algn="ctr"/>
            <a:r>
              <a:rPr lang="en-US" sz="3000" b="1" dirty="0">
                <a:solidFill>
                  <a:schemeClr val="tx1"/>
                </a:solidFill>
                <a:latin typeface="Cooper Std Black" pitchFamily="18" charset="0"/>
                <a:cs typeface="Times New Roman" pitchFamily="18" charset="0"/>
              </a:rPr>
              <a:t>LESSON 10</a:t>
            </a:r>
          </a:p>
          <a:p>
            <a:pPr algn="ctr"/>
            <a:r>
              <a:rPr lang="en-US" sz="3500" b="1" u="sng" dirty="0">
                <a:solidFill>
                  <a:srgbClr val="FF0000"/>
                </a:solidFill>
                <a:latin typeface="Cooper Std Black" pitchFamily="18" charset="0"/>
                <a:ea typeface="Ebrima" pitchFamily="2" charset="0"/>
                <a:cs typeface="Times New Roman" pitchFamily="18" charset="0"/>
              </a:rPr>
              <a:t>IN THE PROMISED LAND</a:t>
            </a:r>
          </a:p>
        </p:txBody>
      </p:sp>
      <p:pic>
        <p:nvPicPr>
          <p:cNvPr id="1026" name="Picture 2" descr="C:\Users\user\Desktop\Book_of_Genesis_Chapter_31-1_(Bible_Illustrations_by_Sweet_Media).jpg"/>
          <p:cNvPicPr>
            <a:picLocks noChangeAspect="1" noChangeArrowheads="1"/>
          </p:cNvPicPr>
          <p:nvPr/>
        </p:nvPicPr>
        <p:blipFill>
          <a:blip r:embed="rId2" cstate="print"/>
          <a:srcRect l="2247" t="3116" r="2247" b="3391"/>
          <a:stretch>
            <a:fillRect/>
          </a:stretch>
        </p:blipFill>
        <p:spPr bwMode="auto">
          <a:xfrm>
            <a:off x="882650" y="1600200"/>
            <a:ext cx="7340600" cy="52578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505200"/>
            <a:ext cx="8686800" cy="1295400"/>
          </a:xfrm>
        </p:spPr>
        <p:txBody>
          <a:bodyPr>
            <a:noAutofit/>
          </a:bodyPr>
          <a:lstStyle/>
          <a:p>
            <a:pPr marL="0" indent="0" algn="just">
              <a:buNone/>
            </a:pPr>
            <a:r>
              <a:rPr lang="en-US" sz="2500" dirty="0">
                <a:solidFill>
                  <a:schemeClr val="tx1"/>
                </a:solidFill>
                <a:latin typeface="Arial Narrow" pitchFamily="34" charset="0"/>
                <a:cs typeface="Arial" pitchFamily="34" charset="0"/>
              </a:rPr>
              <a:t>	Israel, the chosen people defied God on several occasions. Each time God punished them, but later forgave them mercifully and showered them with blessings. In spite of all this they even doubted God’s promise of the promised land of Canaan, the land of milk and honey. God gave them suitable punishment. He said: </a:t>
            </a:r>
            <a:r>
              <a:rPr lang="en-US" sz="2500" dirty="0">
                <a:solidFill>
                  <a:srgbClr val="00B0F0"/>
                </a:solidFill>
                <a:latin typeface="Arial Narrow" pitchFamily="34" charset="0"/>
                <a:cs typeface="Arial" pitchFamily="34" charset="0"/>
              </a:rPr>
              <a:t>As punishment for your faithlessness, your children shall wander in the desert as nomads for forty years… You must do penance for forty years in atonement for your misdeeds </a:t>
            </a:r>
            <a:r>
              <a:rPr lang="en-US" sz="2500" dirty="0">
                <a:solidFill>
                  <a:schemeClr val="tx1"/>
                </a:solidFill>
                <a:latin typeface="Arial Narrow" pitchFamily="34" charset="0"/>
                <a:cs typeface="Arial" pitchFamily="34" charset="0"/>
              </a:rPr>
              <a:t>(Num. 14: 33-34).</a:t>
            </a:r>
            <a:endParaRPr lang="en-US" sz="2500" dirty="0">
              <a:solidFill>
                <a:srgbClr val="00B0F0"/>
              </a:solidFill>
              <a:latin typeface="Arial Narrow" pitchFamily="34" charset="0"/>
              <a:cs typeface="Arial" pitchFamily="34" charset="0"/>
            </a:endParaRPr>
          </a:p>
        </p:txBody>
      </p:sp>
      <p:pic>
        <p:nvPicPr>
          <p:cNvPr id="2050" name="Picture 2" descr="C:\Users\user\Desktop\NicolleCaravan.jpg"/>
          <p:cNvPicPr>
            <a:picLocks noChangeAspect="1" noChangeArrowheads="1"/>
          </p:cNvPicPr>
          <p:nvPr/>
        </p:nvPicPr>
        <p:blipFill>
          <a:blip r:embed="rId2" cstate="print"/>
          <a:srcRect t="22158" b="21866"/>
          <a:stretch>
            <a:fillRect/>
          </a:stretch>
        </p:blipFill>
        <p:spPr bwMode="auto">
          <a:xfrm>
            <a:off x="2590800" y="0"/>
            <a:ext cx="4762500" cy="34290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er\Desktop\JoshuaSun_Martin.jpg"/>
          <p:cNvPicPr>
            <a:picLocks noChangeAspect="1" noChangeArrowheads="1"/>
          </p:cNvPicPr>
          <p:nvPr/>
        </p:nvPicPr>
        <p:blipFill>
          <a:blip r:embed="rId2" cstate="print"/>
          <a:srcRect t="67300"/>
          <a:stretch>
            <a:fillRect/>
          </a:stretch>
        </p:blipFill>
        <p:spPr bwMode="auto">
          <a:xfrm>
            <a:off x="1807874" y="1066800"/>
            <a:ext cx="7336126" cy="1905000"/>
          </a:xfrm>
          <a:prstGeom prst="rect">
            <a:avLst/>
          </a:prstGeom>
          <a:noFill/>
        </p:spPr>
      </p:pic>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Death of </a:t>
            </a:r>
            <a:r>
              <a:rPr lang="en-US" sz="3500" b="1" dirty="0" err="1">
                <a:solidFill>
                  <a:srgbClr val="FF0000"/>
                </a:solidFill>
                <a:latin typeface="Cooper Std Black" pitchFamily="18" charset="0"/>
                <a:cs typeface="Times New Roman" pitchFamily="18" charset="0"/>
              </a:rPr>
              <a:t>moses</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228600" y="2971800"/>
            <a:ext cx="8686800" cy="1828800"/>
          </a:xfrm>
        </p:spPr>
        <p:txBody>
          <a:bodyPr>
            <a:noAutofit/>
          </a:bodyPr>
          <a:lstStyle/>
          <a:p>
            <a:pPr marL="0" indent="0" algn="just">
              <a:buNone/>
            </a:pPr>
            <a:r>
              <a:rPr lang="en-US" sz="2500" dirty="0">
                <a:solidFill>
                  <a:srgbClr val="00B0F0"/>
                </a:solidFill>
                <a:latin typeface="Arial Narrow" pitchFamily="34" charset="0"/>
                <a:cs typeface="Arial" pitchFamily="34" charset="0"/>
              </a:rPr>
              <a:t>	Moses was the leader of Israel since the days when they were liberated from slavery in Egypt. He was the prophet of God. Though Moses had many drawbacks, God engaged him for this mission giving him courage and strength.</a:t>
            </a:r>
          </a:p>
          <a:p>
            <a:pPr marL="0" indent="0" algn="just">
              <a:buNone/>
            </a:pPr>
            <a:r>
              <a:rPr lang="en-US" sz="2500" dirty="0">
                <a:solidFill>
                  <a:srgbClr val="00B0F0"/>
                </a:solidFill>
                <a:latin typeface="Arial Narrow" pitchFamily="34" charset="0"/>
                <a:cs typeface="Arial" pitchFamily="34" charset="0"/>
              </a:rPr>
              <a:t>	“ This is the land, of which I swore to Abraham, to Isaac and to Jacob, saying, ‘I will give it to your descendants’; I have let you see it with your eyes, but you shall not cross over there” </a:t>
            </a:r>
            <a:r>
              <a:rPr lang="en-US" sz="2500" dirty="0">
                <a:solidFill>
                  <a:schemeClr val="tx1"/>
                </a:solidFill>
                <a:latin typeface="Arial Narrow" pitchFamily="34" charset="0"/>
                <a:cs typeface="Arial" pitchFamily="34" charset="0"/>
              </a:rPr>
              <a:t>(Deut. 34:4).</a:t>
            </a:r>
          </a:p>
          <a:p>
            <a:pPr marL="0" indent="0" algn="just">
              <a:buNone/>
            </a:pPr>
            <a:r>
              <a:rPr lang="en-US" sz="2500" dirty="0">
                <a:solidFill>
                  <a:srgbClr val="00B0F0"/>
                </a:solidFill>
                <a:latin typeface="Arial Narrow" pitchFamily="34" charset="0"/>
                <a:cs typeface="Arial" pitchFamily="34" charset="0"/>
              </a:rPr>
              <a:t>	There was never a prophet like Moses who spoke face to face with the Lord.</a:t>
            </a:r>
          </a:p>
        </p:txBody>
      </p:sp>
      <p:pic>
        <p:nvPicPr>
          <p:cNvPr id="3074" name="Picture 2" descr="C:\Users\user\Desktop\32017b.jpg"/>
          <p:cNvPicPr>
            <a:picLocks noChangeAspect="1" noChangeArrowheads="1"/>
          </p:cNvPicPr>
          <p:nvPr/>
        </p:nvPicPr>
        <p:blipFill>
          <a:blip r:embed="rId3" cstate="print"/>
          <a:srcRect/>
          <a:stretch>
            <a:fillRect/>
          </a:stretch>
        </p:blipFill>
        <p:spPr bwMode="auto">
          <a:xfrm>
            <a:off x="0" y="1066800"/>
            <a:ext cx="2442967" cy="1904999"/>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normAutofit/>
          </a:bodyPr>
          <a:lstStyle/>
          <a:p>
            <a:pPr algn="ctr"/>
            <a:r>
              <a:rPr lang="en-US" sz="3500" b="1" dirty="0">
                <a:solidFill>
                  <a:srgbClr val="FF0000"/>
                </a:solidFill>
                <a:latin typeface="Cooper Std Black" pitchFamily="18" charset="0"/>
                <a:cs typeface="Times New Roman" pitchFamily="18" charset="0"/>
              </a:rPr>
              <a:t>Leadership of </a:t>
            </a:r>
            <a:r>
              <a:rPr lang="en-US" sz="3500" b="1" dirty="0" err="1">
                <a:solidFill>
                  <a:srgbClr val="FF0000"/>
                </a:solidFill>
                <a:latin typeface="Cooper Std Black" pitchFamily="18" charset="0"/>
                <a:cs typeface="Times New Roman" pitchFamily="18" charset="0"/>
              </a:rPr>
              <a:t>joshua</a:t>
            </a:r>
            <a:endParaRPr lang="en-US" sz="3500" b="1" dirty="0">
              <a:solidFill>
                <a:srgbClr val="FF0000"/>
              </a:solidFill>
              <a:latin typeface="Cooper Std Black" pitchFamily="18" charset="0"/>
              <a:cs typeface="Times New Roman" pitchFamily="18" charset="0"/>
            </a:endParaRPr>
          </a:p>
        </p:txBody>
      </p:sp>
      <p:sp>
        <p:nvSpPr>
          <p:cNvPr id="8" name="TextBox 7"/>
          <p:cNvSpPr txBox="1"/>
          <p:nvPr/>
        </p:nvSpPr>
        <p:spPr>
          <a:xfrm>
            <a:off x="228600" y="3150781"/>
            <a:ext cx="8686800" cy="3554819"/>
          </a:xfrm>
          <a:prstGeom prst="rect">
            <a:avLst/>
          </a:prstGeom>
          <a:noFill/>
        </p:spPr>
        <p:txBody>
          <a:bodyPr wrap="square" rtlCol="0">
            <a:spAutoFit/>
          </a:bodyPr>
          <a:lstStyle/>
          <a:p>
            <a:pPr algn="just"/>
            <a:r>
              <a:rPr lang="en-US" sz="2500" dirty="0">
                <a:latin typeface="Arial Narrow" pitchFamily="34" charset="0"/>
                <a:cs typeface="Arial" pitchFamily="34" charset="0"/>
              </a:rPr>
              <a:t>	Aaron whom God had given as assistant to Moses died earlier. God assigned Joshua as the successor to Moses to lead Israelites. Before his death Moses had blessed Joshua.</a:t>
            </a:r>
          </a:p>
          <a:p>
            <a:pPr algn="just"/>
            <a:r>
              <a:rPr lang="en-US" sz="2500" dirty="0">
                <a:latin typeface="Arial Narrow" pitchFamily="34" charset="0"/>
                <a:cs typeface="Arial" pitchFamily="34" charset="0"/>
              </a:rPr>
              <a:t>	Moses summoned Joshua and said to him in the sight of all the Israelites: “Be strong and bold, for you are the one who will go with this people into the land that the Lord has sworn to their ancestors to give them, and you will put them in possession of it. It is the Lord who </a:t>
            </a:r>
            <a:r>
              <a:rPr lang="en-US" sz="2500" dirty="0" err="1">
                <a:latin typeface="Arial Narrow" pitchFamily="34" charset="0"/>
                <a:cs typeface="Arial" pitchFamily="34" charset="0"/>
              </a:rPr>
              <a:t>who</a:t>
            </a:r>
            <a:r>
              <a:rPr lang="en-US" sz="2500" dirty="0">
                <a:latin typeface="Arial Narrow" pitchFamily="34" charset="0"/>
                <a:cs typeface="Arial" pitchFamily="34" charset="0"/>
              </a:rPr>
              <a:t> goes before you. He will be with you; He will not fail you or forsake you. Do not fear or be dismayed” (Deut. 31:7-8).</a:t>
            </a:r>
            <a:endParaRPr lang="en-US" sz="2500" dirty="0">
              <a:latin typeface="Arial Narrow" pitchFamily="34" charset="0"/>
            </a:endParaRPr>
          </a:p>
        </p:txBody>
      </p:sp>
      <p:pic>
        <p:nvPicPr>
          <p:cNvPr id="4098" name="Picture 2" descr="C:\Users\user\Desktop\Joshua_and_Moses.jpg"/>
          <p:cNvPicPr>
            <a:picLocks noChangeAspect="1" noChangeArrowheads="1"/>
          </p:cNvPicPr>
          <p:nvPr/>
        </p:nvPicPr>
        <p:blipFill>
          <a:blip r:embed="rId2" cstate="print"/>
          <a:srcRect/>
          <a:stretch>
            <a:fillRect/>
          </a:stretch>
        </p:blipFill>
        <p:spPr bwMode="auto">
          <a:xfrm>
            <a:off x="2286000" y="1066800"/>
            <a:ext cx="2743200" cy="1981200"/>
          </a:xfrm>
          <a:prstGeom prst="rect">
            <a:avLst/>
          </a:prstGeom>
          <a:noFill/>
        </p:spPr>
      </p:pic>
      <p:pic>
        <p:nvPicPr>
          <p:cNvPr id="4099" name="Picture 3" descr="C:\Users\user\Desktop\joshua_and_the_battle_of_ai.jpg"/>
          <p:cNvPicPr>
            <a:picLocks noChangeAspect="1" noChangeArrowheads="1"/>
          </p:cNvPicPr>
          <p:nvPr/>
        </p:nvPicPr>
        <p:blipFill>
          <a:blip r:embed="rId3" cstate="print"/>
          <a:srcRect b="4002"/>
          <a:stretch>
            <a:fillRect/>
          </a:stretch>
        </p:blipFill>
        <p:spPr bwMode="auto">
          <a:xfrm>
            <a:off x="5029200" y="1066800"/>
            <a:ext cx="1828800" cy="19812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Entering the promised land</a:t>
            </a:r>
          </a:p>
        </p:txBody>
      </p:sp>
      <p:sp>
        <p:nvSpPr>
          <p:cNvPr id="3" name="Content Placeholder 2"/>
          <p:cNvSpPr>
            <a:spLocks noGrp="1"/>
          </p:cNvSpPr>
          <p:nvPr>
            <p:ph idx="1"/>
          </p:nvPr>
        </p:nvSpPr>
        <p:spPr>
          <a:xfrm>
            <a:off x="3505200" y="1981200"/>
            <a:ext cx="5334000" cy="1676400"/>
          </a:xfrm>
        </p:spPr>
        <p:txBody>
          <a:bodyPr>
            <a:noAutofit/>
          </a:bodyPr>
          <a:lstStyle/>
          <a:p>
            <a:pPr marL="0" indent="0" algn="just">
              <a:buNone/>
            </a:pPr>
            <a:r>
              <a:rPr lang="en-US" sz="2500" dirty="0">
                <a:solidFill>
                  <a:srgbClr val="00B0F0"/>
                </a:solidFill>
                <a:latin typeface="Arial Narrow" pitchFamily="34" charset="0"/>
                <a:cs typeface="Arial" pitchFamily="34" charset="0"/>
              </a:rPr>
              <a:t>	“ draw near and hear the word of God…. When the soles of the feet of the priests who bear the ark of the Lord, the Lord of all the earth, rest in the waters of Jordan, the waters of the Jordan flowing from above shall be cut off; they shall stand in a single heap”</a:t>
            </a:r>
          </a:p>
          <a:p>
            <a:pPr marL="0" indent="0" algn="just">
              <a:buNone/>
            </a:pPr>
            <a:r>
              <a:rPr lang="en-US" sz="2500" dirty="0">
                <a:solidFill>
                  <a:srgbClr val="FF0000"/>
                </a:solidFill>
                <a:latin typeface="Arial Narrow" pitchFamily="34" charset="0"/>
                <a:cs typeface="Arial" pitchFamily="34" charset="0"/>
              </a:rPr>
              <a:t>	</a:t>
            </a:r>
            <a:r>
              <a:rPr lang="en-US" sz="2500" dirty="0">
                <a:solidFill>
                  <a:srgbClr val="FF00FF"/>
                </a:solidFill>
                <a:latin typeface="Arial Narrow" pitchFamily="34" charset="0"/>
                <a:cs typeface="Arial" pitchFamily="34" charset="0"/>
              </a:rPr>
              <a:t>The moment the priests touched water, the flow stopped. Dry land appeared in the river Jordan.</a:t>
            </a:r>
            <a:endParaRPr lang="en-US" sz="3500" dirty="0">
              <a:solidFill>
                <a:srgbClr val="FF00FF"/>
              </a:solidFill>
              <a:latin typeface="Arial Narrow" pitchFamily="34" charset="0"/>
              <a:cs typeface="Arial" pitchFamily="34" charset="0"/>
            </a:endParaRPr>
          </a:p>
        </p:txBody>
      </p:sp>
      <p:pic>
        <p:nvPicPr>
          <p:cNvPr id="5122" name="Picture 2" descr="C:\Users\user\Desktop\joshua-leads.jpg"/>
          <p:cNvPicPr>
            <a:picLocks noChangeAspect="1" noChangeArrowheads="1"/>
          </p:cNvPicPr>
          <p:nvPr/>
        </p:nvPicPr>
        <p:blipFill>
          <a:blip r:embed="rId2" cstate="print"/>
          <a:srcRect b="21282"/>
          <a:stretch>
            <a:fillRect/>
          </a:stretch>
        </p:blipFill>
        <p:spPr bwMode="auto">
          <a:xfrm>
            <a:off x="0" y="3276600"/>
            <a:ext cx="3263428" cy="3581400"/>
          </a:xfrm>
          <a:prstGeom prst="rect">
            <a:avLst/>
          </a:prstGeom>
          <a:noFill/>
        </p:spPr>
      </p:pic>
      <p:pic>
        <p:nvPicPr>
          <p:cNvPr id="5123" name="Picture 3" descr="C:\Users\user\Desktop\Jordan1.JPG"/>
          <p:cNvPicPr>
            <a:picLocks noChangeAspect="1" noChangeArrowheads="1"/>
          </p:cNvPicPr>
          <p:nvPr/>
        </p:nvPicPr>
        <p:blipFill>
          <a:blip r:embed="rId3" cstate="print"/>
          <a:srcRect t="14016" b="17302"/>
          <a:stretch>
            <a:fillRect/>
          </a:stretch>
        </p:blipFill>
        <p:spPr bwMode="auto">
          <a:xfrm>
            <a:off x="0" y="1066800"/>
            <a:ext cx="3276600" cy="2707746"/>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Erecting a monument</a:t>
            </a:r>
          </a:p>
        </p:txBody>
      </p:sp>
      <p:sp>
        <p:nvSpPr>
          <p:cNvPr id="3" name="Content Placeholder 2"/>
          <p:cNvSpPr>
            <a:spLocks noGrp="1"/>
          </p:cNvSpPr>
          <p:nvPr>
            <p:ph idx="1"/>
          </p:nvPr>
        </p:nvSpPr>
        <p:spPr>
          <a:xfrm>
            <a:off x="228600" y="4114800"/>
            <a:ext cx="8686800" cy="1524000"/>
          </a:xfrm>
        </p:spPr>
        <p:txBody>
          <a:bodyPr>
            <a:noAutofit/>
          </a:bodyPr>
          <a:lstStyle/>
          <a:p>
            <a:pPr marL="0" indent="0" algn="just">
              <a:buNone/>
            </a:pPr>
            <a:r>
              <a:rPr lang="en-US" sz="2500" dirty="0">
                <a:solidFill>
                  <a:srgbClr val="00B0F0"/>
                </a:solidFill>
                <a:latin typeface="Arial Narrow" pitchFamily="34" charset="0"/>
                <a:cs typeface="Arial" pitchFamily="34" charset="0"/>
              </a:rPr>
              <a:t>	</a:t>
            </a:r>
            <a:r>
              <a:rPr lang="en-US" sz="2500" dirty="0">
                <a:solidFill>
                  <a:schemeClr val="tx1"/>
                </a:solidFill>
                <a:latin typeface="Arial Narrow" pitchFamily="34" charset="0"/>
                <a:cs typeface="Arial" pitchFamily="34" charset="0"/>
              </a:rPr>
              <a:t>Once they had crossed the Jordan, the people erected a monument to God using twelve stones they collected from the riverbed, as God directed Joshua to do. Joshua asked the people to tell the following generations that this monument was in grateful memory of the miraculous crossing of the river Jordan. The place where they erected the monument was called </a:t>
            </a:r>
            <a:r>
              <a:rPr lang="en-US" sz="2500" dirty="0" err="1">
                <a:solidFill>
                  <a:srgbClr val="FF00FF"/>
                </a:solidFill>
                <a:latin typeface="Arial Narrow" pitchFamily="34" charset="0"/>
                <a:cs typeface="Arial" pitchFamily="34" charset="0"/>
              </a:rPr>
              <a:t>Gilgal</a:t>
            </a:r>
            <a:r>
              <a:rPr lang="en-US" sz="2500" dirty="0">
                <a:solidFill>
                  <a:srgbClr val="00B0F0"/>
                </a:solidFill>
                <a:latin typeface="Arial Narrow" pitchFamily="34" charset="0"/>
                <a:cs typeface="Arial" pitchFamily="34" charset="0"/>
              </a:rPr>
              <a:t> </a:t>
            </a:r>
            <a:r>
              <a:rPr lang="en-US" sz="2500" dirty="0">
                <a:solidFill>
                  <a:schemeClr val="tx1"/>
                </a:solidFill>
                <a:latin typeface="Arial Narrow" pitchFamily="34" charset="0"/>
                <a:cs typeface="Arial" pitchFamily="34" charset="0"/>
              </a:rPr>
              <a:t>(Josh. 4:1-3).</a:t>
            </a:r>
          </a:p>
        </p:txBody>
      </p:sp>
      <p:pic>
        <p:nvPicPr>
          <p:cNvPr id="6146" name="Picture 2" descr="C:\Users\user\Desktop\www-St-Takla-org--Bible-Slides-joshua-518.jpg"/>
          <p:cNvPicPr>
            <a:picLocks noChangeAspect="1" noChangeArrowheads="1"/>
          </p:cNvPicPr>
          <p:nvPr/>
        </p:nvPicPr>
        <p:blipFill>
          <a:blip r:embed="rId2" cstate="print"/>
          <a:srcRect b="7500"/>
          <a:stretch>
            <a:fillRect/>
          </a:stretch>
        </p:blipFill>
        <p:spPr bwMode="auto">
          <a:xfrm>
            <a:off x="4592634" y="1066800"/>
            <a:ext cx="4551366" cy="2819400"/>
          </a:xfrm>
          <a:prstGeom prst="rect">
            <a:avLst/>
          </a:prstGeom>
          <a:noFill/>
        </p:spPr>
      </p:pic>
      <p:pic>
        <p:nvPicPr>
          <p:cNvPr id="6147" name="Picture 3" descr="C:\Users\user\Desktop\www-St-Takla-org--Bible-Slides-joshua-514.jpg"/>
          <p:cNvPicPr>
            <a:picLocks noChangeAspect="1" noChangeArrowheads="1"/>
          </p:cNvPicPr>
          <p:nvPr/>
        </p:nvPicPr>
        <p:blipFill>
          <a:blip r:embed="rId3" cstate="print"/>
          <a:srcRect l="2997" b="11448"/>
          <a:stretch>
            <a:fillRect/>
          </a:stretch>
        </p:blipFill>
        <p:spPr bwMode="auto">
          <a:xfrm flipH="1">
            <a:off x="0" y="1066799"/>
            <a:ext cx="4572000" cy="2819401"/>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Conquering of </a:t>
            </a:r>
            <a:r>
              <a:rPr lang="en-US" sz="3500" b="1" dirty="0" err="1">
                <a:solidFill>
                  <a:srgbClr val="FF0000"/>
                </a:solidFill>
                <a:latin typeface="Cooper Std Black" pitchFamily="18" charset="0"/>
                <a:cs typeface="Times New Roman" pitchFamily="18" charset="0"/>
              </a:rPr>
              <a:t>canaan</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152400" y="4191000"/>
            <a:ext cx="8763000" cy="1371600"/>
          </a:xfrm>
        </p:spPr>
        <p:txBody>
          <a:bodyPr>
            <a:noAutofit/>
          </a:bodyPr>
          <a:lstStyle/>
          <a:p>
            <a:pPr marL="0" indent="0" algn="just">
              <a:buNone/>
            </a:pPr>
            <a:r>
              <a:rPr lang="en-US" sz="2500" dirty="0">
                <a:solidFill>
                  <a:srgbClr val="FF00FF"/>
                </a:solidFill>
                <a:latin typeface="Arial Narrow" pitchFamily="34" charset="0"/>
                <a:cs typeface="Arial" pitchFamily="34" charset="0"/>
              </a:rPr>
              <a:t>	The first city they conquered was Jericho. God helped the Israelites in a special way to occupy this city strongly fortified and surrounded by high walls </a:t>
            </a:r>
            <a:r>
              <a:rPr lang="en-US" sz="2500" dirty="0">
                <a:solidFill>
                  <a:schemeClr val="tx1"/>
                </a:solidFill>
                <a:latin typeface="Arial Narrow" pitchFamily="34" charset="0"/>
                <a:cs typeface="Arial" pitchFamily="34" charset="0"/>
              </a:rPr>
              <a:t>(Josh. 6:1-21).</a:t>
            </a:r>
          </a:p>
          <a:p>
            <a:pPr marL="0" indent="0" algn="just">
              <a:buNone/>
            </a:pPr>
            <a:r>
              <a:rPr lang="en-US" sz="2500" dirty="0">
                <a:solidFill>
                  <a:srgbClr val="00B0F0"/>
                </a:solidFill>
                <a:latin typeface="Arial Narrow" pitchFamily="34" charset="0"/>
                <a:cs typeface="Arial" pitchFamily="34" charset="0"/>
              </a:rPr>
              <a:t>	The phrase, “ the land where milk and honey flows” should be understood to mean a land where God’s blessing was available in abundance.</a:t>
            </a:r>
          </a:p>
        </p:txBody>
      </p:sp>
      <p:pic>
        <p:nvPicPr>
          <p:cNvPr id="7170" name="Picture 2" descr="C:\Users\user\Desktop\jericho_walls_priests.jpg"/>
          <p:cNvPicPr>
            <a:picLocks noChangeAspect="1" noChangeArrowheads="1"/>
          </p:cNvPicPr>
          <p:nvPr/>
        </p:nvPicPr>
        <p:blipFill>
          <a:blip r:embed="rId2" cstate="print"/>
          <a:srcRect/>
          <a:stretch>
            <a:fillRect/>
          </a:stretch>
        </p:blipFill>
        <p:spPr bwMode="auto">
          <a:xfrm>
            <a:off x="3810000" y="1301045"/>
            <a:ext cx="4419600" cy="2857500"/>
          </a:xfrm>
          <a:prstGeom prst="rect">
            <a:avLst/>
          </a:prstGeom>
          <a:noFill/>
        </p:spPr>
      </p:pic>
      <p:pic>
        <p:nvPicPr>
          <p:cNvPr id="7171" name="Picture 3" descr="C:\Users\user\Desktop\Jerichowall_ABR-enlarged_zps76a5b0ae.jpg"/>
          <p:cNvPicPr>
            <a:picLocks noChangeAspect="1" noChangeArrowheads="1"/>
          </p:cNvPicPr>
          <p:nvPr/>
        </p:nvPicPr>
        <p:blipFill>
          <a:blip r:embed="rId3" cstate="print"/>
          <a:srcRect/>
          <a:stretch>
            <a:fillRect/>
          </a:stretch>
        </p:blipFill>
        <p:spPr bwMode="auto">
          <a:xfrm>
            <a:off x="914400" y="1301045"/>
            <a:ext cx="2819400" cy="2889955"/>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Heavenly </a:t>
            </a:r>
            <a:r>
              <a:rPr lang="en-US" sz="3500" b="1" dirty="0" err="1">
                <a:solidFill>
                  <a:srgbClr val="FF0000"/>
                </a:solidFill>
                <a:latin typeface="Cooper Std Black" pitchFamily="18" charset="0"/>
                <a:cs typeface="Times New Roman" pitchFamily="18" charset="0"/>
              </a:rPr>
              <a:t>jerusalem</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152400" y="5029200"/>
            <a:ext cx="8763000" cy="1371600"/>
          </a:xfrm>
        </p:spPr>
        <p:txBody>
          <a:bodyPr>
            <a:noAutofit/>
          </a:bodyPr>
          <a:lstStyle/>
          <a:p>
            <a:pPr marL="0" indent="0" algn="just">
              <a:buNone/>
            </a:pPr>
            <a:r>
              <a:rPr lang="en-US" sz="2500" dirty="0">
                <a:solidFill>
                  <a:srgbClr val="00B0F0"/>
                </a:solidFill>
                <a:latin typeface="Arial Narrow" pitchFamily="34" charset="0"/>
                <a:cs typeface="Arial" pitchFamily="34" charset="0"/>
              </a:rPr>
              <a:t>	The people of the New Testament also are on a long pilgrimage likes the Israelites of those days. Our pilgrimage is to a new land of Canaan that God, our loving father, has promised us through Jesus. At the end of this journey we will reach the goal, the heavenly Jerusalem.</a:t>
            </a:r>
          </a:p>
        </p:txBody>
      </p:sp>
      <p:grpSp>
        <p:nvGrpSpPr>
          <p:cNvPr id="8" name="Group 7"/>
          <p:cNvGrpSpPr/>
          <p:nvPr/>
        </p:nvGrpSpPr>
        <p:grpSpPr>
          <a:xfrm>
            <a:off x="76200" y="1066800"/>
            <a:ext cx="8964613" cy="3797300"/>
            <a:chOff x="76200" y="1066800"/>
            <a:chExt cx="8964613" cy="3797300"/>
          </a:xfrm>
        </p:grpSpPr>
        <p:pic>
          <p:nvPicPr>
            <p:cNvPr id="8195" name="Picture 3" descr="C:\Users\user\Desktop\P26731195-72.png"/>
            <p:cNvPicPr>
              <a:picLocks noChangeAspect="1" noChangeArrowheads="1"/>
            </p:cNvPicPr>
            <p:nvPr/>
          </p:nvPicPr>
          <p:blipFill>
            <a:blip r:embed="rId2" cstate="print"/>
            <a:srcRect/>
            <a:stretch>
              <a:fillRect/>
            </a:stretch>
          </p:blipFill>
          <p:spPr bwMode="auto">
            <a:xfrm>
              <a:off x="76200" y="1066800"/>
              <a:ext cx="8964613" cy="3797300"/>
            </a:xfrm>
            <a:prstGeom prst="rect">
              <a:avLst/>
            </a:prstGeom>
            <a:noFill/>
          </p:spPr>
        </p:pic>
        <p:pic>
          <p:nvPicPr>
            <p:cNvPr id="8197" name="Picture 5" descr="C:\Users\user\Desktop\the-rapture-is-imminent11.jpg"/>
            <p:cNvPicPr>
              <a:picLocks noChangeAspect="1" noChangeArrowheads="1"/>
            </p:cNvPicPr>
            <p:nvPr/>
          </p:nvPicPr>
          <p:blipFill>
            <a:blip r:embed="rId3" cstate="print"/>
            <a:srcRect l="10000" t="11667" r="23333" b="36667"/>
            <a:stretch>
              <a:fillRect/>
            </a:stretch>
          </p:blipFill>
          <p:spPr bwMode="auto">
            <a:xfrm>
              <a:off x="1600200" y="1066800"/>
              <a:ext cx="4572000" cy="2362200"/>
            </a:xfrm>
            <a:prstGeom prst="rect">
              <a:avLst/>
            </a:prstGeom>
            <a:noFill/>
            <a:effectLst>
              <a:softEdge rad="635000"/>
            </a:effectLst>
          </p:spPr>
        </p:pic>
      </p:gr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1210</TotalTime>
  <Words>188</Words>
  <Application>Microsoft Office PowerPoint</Application>
  <PresentationFormat>On-screen Show (4:3)</PresentationFormat>
  <Paragraphs>40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Trek</vt:lpstr>
      <vt:lpstr>CATECHETICAL TEXTBOOK SERIES OF THE SYRO - MALABAR CHURCH</vt:lpstr>
      <vt:lpstr>Slide 2</vt:lpstr>
      <vt:lpstr>Slide 3</vt:lpstr>
      <vt:lpstr>Death of moses</vt:lpstr>
      <vt:lpstr>Leadership of joshua</vt:lpstr>
      <vt:lpstr>Entering the promised land</vt:lpstr>
      <vt:lpstr>Erecting a monument</vt:lpstr>
      <vt:lpstr>Conquering of canaan</vt:lpstr>
      <vt:lpstr>Heavenly jerusalem</vt:lpstr>
      <vt:lpstr>Let us pray</vt:lpstr>
      <vt:lpstr>READ AND RECOUNT</vt:lpstr>
      <vt:lpstr>WORD OF GOD FOR GUIDANCE</vt:lpstr>
      <vt:lpstr>MY DECISION</vt:lpstr>
      <vt:lpstr>LET US DO</vt:lpstr>
      <vt:lpstr>LET US FIND OUT THE ANSWER</vt:lpstr>
      <vt:lpstr>Slide 16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PATH OF SALVATION-5 PEOPLE WHO AWAITED THE REDEEMER</dc:title>
  <dc:creator>Mathew K. George</dc:creator>
  <cp:lastModifiedBy>Administrator</cp:lastModifiedBy>
  <cp:revision>313</cp:revision>
  <dcterms:created xsi:type="dcterms:W3CDTF">2015-04-15T04:13:29Z</dcterms:created>
  <dcterms:modified xsi:type="dcterms:W3CDTF">2015-09-21T09:51:58Z</dcterms:modified>
</cp:coreProperties>
</file>